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7" r:id="rId10"/>
    <p:sldId id="268" r:id="rId11"/>
    <p:sldId id="269" r:id="rId12"/>
    <p:sldId id="264" r:id="rId13"/>
    <p:sldId id="265" r:id="rId14"/>
    <p:sldId id="266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17ED0B7-847F-4C48-8842-CAD2A96FCFA2}" v="1" dt="2026-09-19T15:31:32.15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7" autoAdjust="0"/>
    <p:restoredTop sz="94660"/>
  </p:normalViewPr>
  <p:slideViewPr>
    <p:cSldViewPr snapToGrid="0">
      <p:cViewPr varScale="1">
        <p:scale>
          <a:sx n="72" d="100"/>
          <a:sy n="72" d="100"/>
        </p:scale>
        <p:origin x="456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J Hanson" userId="7a62362ce53ed41f" providerId="LiveId" clId="{02565321-5AF0-446B-8F42-8F7F54F0B34B}"/>
    <pc:docChg chg="modSld">
      <pc:chgData name="RJ Hanson" userId="7a62362ce53ed41f" providerId="LiveId" clId="{02565321-5AF0-446B-8F42-8F7F54F0B34B}" dt="2026-09-19T15:37:01.197" v="17" actId="6549"/>
      <pc:docMkLst>
        <pc:docMk/>
      </pc:docMkLst>
      <pc:sldChg chg="modSp">
        <pc:chgData name="RJ Hanson" userId="7a62362ce53ed41f" providerId="LiveId" clId="{02565321-5AF0-446B-8F42-8F7F54F0B34B}" dt="2026-09-19T15:31:32.150" v="0" actId="14826"/>
        <pc:sldMkLst>
          <pc:docMk/>
          <pc:sldMk cId="3497507797" sldId="266"/>
        </pc:sldMkLst>
        <pc:picChg chg="mod">
          <ac:chgData name="RJ Hanson" userId="7a62362ce53ed41f" providerId="LiveId" clId="{02565321-5AF0-446B-8F42-8F7F54F0B34B}" dt="2026-09-19T15:31:32.150" v="0" actId="14826"/>
          <ac:picMkLst>
            <pc:docMk/>
            <pc:sldMk cId="3497507797" sldId="266"/>
            <ac:picMk id="6" creationId="{37110987-D39E-3CB1-F15D-C769B173A047}"/>
          </ac:picMkLst>
        </pc:picChg>
      </pc:sldChg>
      <pc:sldChg chg="modSp mod">
        <pc:chgData name="RJ Hanson" userId="7a62362ce53ed41f" providerId="LiveId" clId="{02565321-5AF0-446B-8F42-8F7F54F0B34B}" dt="2026-09-19T15:37:01.197" v="17" actId="6549"/>
        <pc:sldMkLst>
          <pc:docMk/>
          <pc:sldMk cId="4159897342" sldId="269"/>
        </pc:sldMkLst>
        <pc:spChg chg="mod">
          <ac:chgData name="RJ Hanson" userId="7a62362ce53ed41f" providerId="LiveId" clId="{02565321-5AF0-446B-8F42-8F7F54F0B34B}" dt="2026-09-19T15:37:01.197" v="17" actId="6549"/>
          <ac:spMkLst>
            <pc:docMk/>
            <pc:sldMk cId="4159897342" sldId="269"/>
            <ac:spMk id="2" creationId="{C6045974-E408-071D-AE0B-609E3C6B6216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771639-4D93-2729-823E-8AD4F5E0F0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2BC546-5BAD-CD53-9028-64EBE13A82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7EDA37-5E5E-4440-6D47-8726AC5431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B8533-87A9-43D7-AF55-E3BA3C73C283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9EB22C-62BB-47C4-12DE-E58F38326B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6686CA-672F-B6A8-1A17-1178F7D130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7A10D-33E0-4F98-B7CA-2F8D416050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3518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104574-F19F-C9D0-2291-9CBE66328D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F1B7FF-AA82-C9F5-811C-EE7560060D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605DD0-738D-E073-1092-291CD2B3BB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B8533-87A9-43D7-AF55-E3BA3C73C283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A8C429-B327-3E51-4719-730C495759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4E9B41-3D00-EB91-8B3D-83B364D3C0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7A10D-33E0-4F98-B7CA-2F8D416050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47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123C3D-2F1A-B62E-6D28-0CDA652B59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4A38A0-7109-EADB-3B54-7A48A767B6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5BAA9A-FCD3-0F3D-F0B5-0523E4B419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B8533-87A9-43D7-AF55-E3BA3C73C283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8507FA-0F10-7052-986D-CC99E5243E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40FF33-B4BD-409F-0C4E-1FD47E93BF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7A10D-33E0-4F98-B7CA-2F8D416050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1620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002217-05DC-2CEF-67D2-778DD3F79A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DB7216-02FA-F69C-B7B0-E50D8EB707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836AF5-5477-648A-03BE-800C1D7171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B66C9D-0249-7495-CC78-1B43D581DB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B8533-87A9-43D7-AF55-E3BA3C73C283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35914F-7436-3D2C-1D2D-1707501EB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47924D-EEC4-BCA9-017C-A4A46F9653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7A10D-33E0-4F98-B7CA-2F8D416050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6255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91B5A0-D222-7EE4-2A88-2FDB0F94FA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04C981-BED8-3868-6852-B3EACFC14F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3387D0B-C7FD-50E0-D9CE-3CD359FBCD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A9C0505-B229-5FE7-C62D-920278E628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844C26A-118A-80E4-441B-4044B2B6BB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B874B92-EE86-0D0C-AFFD-DDB6570AA8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B8533-87A9-43D7-AF55-E3BA3C73C283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14FE645-366F-87DF-9E57-42AB46735F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9775CA6-CF54-6B87-E55D-C67F876903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7A10D-33E0-4F98-B7CA-2F8D416050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362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CA3907-6018-F8C4-19D4-DACBF356E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94497E-A197-1E74-3267-9A1DFDD8A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B8533-87A9-43D7-AF55-E3BA3C73C283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203476A-81B3-A8E1-57EB-E466361034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0FECF9E-07FB-E00F-D30C-4A173517B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7A10D-33E0-4F98-B7CA-2F8D416050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2490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8AC53DD-48EF-A0F9-5FB0-44AFADAF63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B8533-87A9-43D7-AF55-E3BA3C73C283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A714F8-6804-D3C4-4363-8200BAB419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5C269A-52D0-02D3-F7B8-E8BB334315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7A10D-33E0-4F98-B7CA-2F8D416050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7647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5D7FD0-7156-9A1C-D33D-FDD1D38E33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B9E9EB-628D-BFE5-B77B-017C7BF930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C3449A-5540-0CEA-D01B-4F2F85B0C4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757702-8882-E73D-277A-42D55C2B3C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B8533-87A9-43D7-AF55-E3BA3C73C283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D09BE3-5883-1704-7316-60096CD6A2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3AC659-3647-8C27-E0B3-76FBA25A39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7A10D-33E0-4F98-B7CA-2F8D416050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92004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0AD016-D1E5-DE2A-0CDB-A9745B6345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0930E9E-05A2-BCDA-260F-D9314616D6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5A474D-F709-3FA5-D81A-9D238E4A8C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EB1D15-6889-6E6E-6C8C-F6334EF488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B8533-87A9-43D7-AF55-E3BA3C73C283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51A14B-B846-7545-3B64-8BE723165C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BDC863-ADC7-7460-E687-3E2AA73BB9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7A10D-33E0-4F98-B7CA-2F8D416050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3728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77A87D-56C2-4ADA-E1D3-87CAA5D06D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F922234-B6C3-F844-6DD9-31CBF21ED5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23258B-8273-60D1-5901-37D3AEA24D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B8533-87A9-43D7-AF55-E3BA3C73C283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96E8EB-652E-316B-EF29-BBC834AAC1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D142A3-59CC-2AB9-D6D7-7B0BE81327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7A10D-33E0-4F98-B7CA-2F8D416050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6411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617A8FF-5A8F-5C7F-A36A-5D968611BE3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23A8D7-F957-20A3-DE97-E66A84ED66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1E8E30-8B5B-84EB-C923-3A6A328831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B8533-87A9-43D7-AF55-E3BA3C73C283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ACB53A-FFAD-658B-11D6-79F38D9BA4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F9C907-95CD-CCAC-753B-3D63D36C4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B7A10D-33E0-4F98-B7CA-2F8D416050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1431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95000"/>
            <a:lum/>
          </a:blip>
          <a:srcRect/>
          <a:stretch>
            <a:fillRect b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AEFF056-787A-30E0-E063-710B41B82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5F67EC-8A3D-315B-818A-EA76C71334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AC02B3-CA6C-EA84-CCF4-532FD4D10C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64B8533-87A9-43D7-AF55-E3BA3C73C283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A98713-F109-6BA2-DA6C-B13626C9CC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665F75-6D1C-2E8C-0D93-398CE76801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B7A10D-33E0-4F98-B7CA-2F8D416050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7188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loodlinesreforged.com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mailto:rj@bloodlinesreforged.com" TargetMode="External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E72168-A3D1-88F8-77A2-A18DA85FA8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061310"/>
            <a:ext cx="9144000" cy="2387600"/>
          </a:xfrm>
        </p:spPr>
        <p:txBody>
          <a:bodyPr/>
          <a:lstStyle/>
          <a:p>
            <a:r>
              <a:rPr lang="en-US" sz="6000" b="1" kern="0" dirty="0">
                <a:solidFill>
                  <a:srgbClr val="000000"/>
                </a:solidFill>
                <a:effectLst/>
                <a:latin typeface="Baskerville Old Face" panose="02020602080505020303" pitchFamily="18" charset="0"/>
                <a:ea typeface="Times New Roman" panose="02020603050405020304" pitchFamily="18" charset="0"/>
                <a:cs typeface="Segoe UI" panose="020B0502040204020203" pitchFamily="34" charset="0"/>
              </a:rPr>
              <a:t>Utilizing RPG's in Creative Writing</a:t>
            </a:r>
            <a:endParaRPr lang="en-US" b="1" dirty="0">
              <a:latin typeface="Baskerville Old Face" panose="02020602080505020303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379389-4F43-63F3-8B3E-9BB6AAEE5A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125430"/>
            <a:ext cx="9144000" cy="1679980"/>
          </a:xfrm>
        </p:spPr>
        <p:txBody>
          <a:bodyPr>
            <a:normAutofit lnSpcReduction="10000"/>
          </a:bodyPr>
          <a:lstStyle/>
          <a:p>
            <a:r>
              <a:rPr lang="en-US" dirty="0">
                <a:latin typeface="Baskerville Old Face" panose="02020602080505020303" pitchFamily="18" charset="0"/>
              </a:rPr>
              <a:t>Presented by:</a:t>
            </a:r>
          </a:p>
          <a:p>
            <a:r>
              <a:rPr lang="en-US" dirty="0">
                <a:latin typeface="Baskerville Old Face" panose="02020602080505020303" pitchFamily="18" charset="0"/>
              </a:rPr>
              <a:t>Commodore R.J. Hanson</a:t>
            </a:r>
          </a:p>
          <a:p>
            <a:r>
              <a:rPr lang="en-US" dirty="0">
                <a:solidFill>
                  <a:schemeClr val="bg1"/>
                </a:solidFill>
                <a:latin typeface="Baskerville Old Face" panose="02020602080505020303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www.bloodlinesreforged.com</a:t>
            </a:r>
            <a:endParaRPr lang="en-US" dirty="0">
              <a:solidFill>
                <a:schemeClr val="bg1"/>
              </a:solidFill>
              <a:latin typeface="Baskerville Old Face" panose="02020602080505020303" pitchFamily="18" charset="0"/>
            </a:endParaRPr>
          </a:p>
          <a:p>
            <a:r>
              <a:rPr lang="en-US" dirty="0">
                <a:latin typeface="Baskerville Old Face" panose="02020602080505020303" pitchFamily="18" charset="0"/>
              </a:rPr>
              <a:t>rj@bloodlinesrefoged.com</a:t>
            </a:r>
          </a:p>
        </p:txBody>
      </p:sp>
    </p:spTree>
    <p:extLst>
      <p:ext uri="{BB962C8B-B14F-4D97-AF65-F5344CB8AC3E}">
        <p14:creationId xmlns:p14="http://schemas.microsoft.com/office/powerpoint/2010/main" val="2200894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B503D9-D5AC-9FC2-92DA-DA0A29AC7C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241" y="2206199"/>
            <a:ext cx="10515600" cy="95431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latin typeface="Baskerville Old Face" panose="02020602080505020303" pitchFamily="18" charset="0"/>
              </a:rPr>
              <a:t>First, a bit about your Supreme Pontiff </a:t>
            </a:r>
            <a:br>
              <a:rPr lang="en-US" dirty="0">
                <a:latin typeface="Baskerville Old Face" panose="02020602080505020303" pitchFamily="18" charset="0"/>
              </a:rPr>
            </a:br>
            <a:r>
              <a:rPr lang="en-US" dirty="0">
                <a:latin typeface="Baskerville Old Face" panose="02020602080505020303" pitchFamily="18" charset="0"/>
              </a:rPr>
              <a:t>(for this presentation, anyway)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4A1DD0-AFBC-825C-D481-2AA67E8136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5241" y="3847842"/>
            <a:ext cx="10515600" cy="1997725"/>
          </a:xfrm>
        </p:spPr>
        <p:txBody>
          <a:bodyPr>
            <a:normAutofit lnSpcReduction="10000"/>
          </a:bodyPr>
          <a:lstStyle/>
          <a:p>
            <a:r>
              <a:rPr lang="en-US" dirty="0">
                <a:latin typeface="Baskerville Old Face" panose="02020602080505020303" pitchFamily="18" charset="0"/>
              </a:rPr>
              <a:t>D&amp;D in college in 1990 (yes, I know, three and a half decades ago)</a:t>
            </a:r>
          </a:p>
          <a:p>
            <a:r>
              <a:rPr lang="en-US" dirty="0">
                <a:latin typeface="Baskerville Old Face" panose="02020602080505020303" pitchFamily="18" charset="0"/>
              </a:rPr>
              <a:t>Homebrew campaigns since 1997</a:t>
            </a:r>
          </a:p>
          <a:p>
            <a:r>
              <a:rPr lang="en-US" dirty="0">
                <a:latin typeface="Baskerville Old Face" panose="02020602080505020303" pitchFamily="18" charset="0"/>
              </a:rPr>
              <a:t>Weekly gaming sessions every Saturday</a:t>
            </a:r>
          </a:p>
          <a:p>
            <a:r>
              <a:rPr lang="en-US" dirty="0">
                <a:latin typeface="Baskerville Old Face" panose="02020602080505020303" pitchFamily="18" charset="0"/>
              </a:rPr>
              <a:t>Origin of the Bloodlines Reforged Saga</a:t>
            </a:r>
          </a:p>
        </p:txBody>
      </p:sp>
    </p:spTree>
    <p:extLst>
      <p:ext uri="{BB962C8B-B14F-4D97-AF65-F5344CB8AC3E}">
        <p14:creationId xmlns:p14="http://schemas.microsoft.com/office/powerpoint/2010/main" val="31560589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A group of people sitting around a gaming table">
            <a:extLst>
              <a:ext uri="{FF2B5EF4-FFF2-40B4-BE49-F238E27FC236}">
                <a16:creationId xmlns:a16="http://schemas.microsoft.com/office/drawing/2014/main" id="{ED8C3E0A-1B57-DCA2-1DF0-6FA59E4D2CAD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8" r="2508"/>
          <a:stretch>
            <a:fillRect/>
          </a:stretch>
        </p:blipFill>
        <p:spPr>
          <a:xfrm>
            <a:off x="5526088" y="1901825"/>
            <a:ext cx="6172200" cy="4873625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75C145-8B31-33BA-6E34-49D3F3D01B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4328" y="1951539"/>
            <a:ext cx="5204102" cy="4749970"/>
          </a:xfrm>
          <a:ln>
            <a:solidFill>
              <a:srgbClr val="C00000"/>
            </a:solidFill>
          </a:ln>
        </p:spPr>
        <p:txBody>
          <a:bodyPr>
            <a:normAutofit/>
          </a:bodyPr>
          <a:lstStyle/>
          <a:p>
            <a:r>
              <a:rPr lang="en-US" sz="3200" dirty="0">
                <a:latin typeface="Baskerville Old Face" panose="02020602080505020303" pitchFamily="18" charset="0"/>
              </a:rPr>
              <a:t>The Breakdown: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Baskerville Old Face" panose="02020602080505020303" pitchFamily="18" charset="0"/>
              </a:rPr>
              <a:t>The RPG Industry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Baskerville Old Face" panose="02020602080505020303" pitchFamily="18" charset="0"/>
              </a:rPr>
              <a:t>Finding a Group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Baskerville Old Face" panose="02020602080505020303" pitchFamily="18" charset="0"/>
              </a:rPr>
              <a:t>Learning the Game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Baskerville Old Face" panose="02020602080505020303" pitchFamily="18" charset="0"/>
              </a:rPr>
              <a:t>Homebrewing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Baskerville Old Face" panose="02020602080505020303" pitchFamily="18" charset="0"/>
              </a:rPr>
              <a:t>Busting the Block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Baskerville Old Face" panose="02020602080505020303" pitchFamily="18" charset="0"/>
              </a:rPr>
              <a:t>Why Are You Here?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3395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C6382-2541-DC77-0270-10DA2B3484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668" y="724231"/>
            <a:ext cx="7862355" cy="1945325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  <a:latin typeface="Baskerville Old Face" panose="02020602080505020303" pitchFamily="18" charset="0"/>
              </a:rPr>
              <a:t>The Industry of Imagination</a:t>
            </a:r>
          </a:p>
        </p:txBody>
      </p:sp>
      <p:pic>
        <p:nvPicPr>
          <p:cNvPr id="6" name="Picture Placeholder 5" descr="A cover of a book&#10;&#10;AI-generated content may be incorrect.">
            <a:extLst>
              <a:ext uri="{FF2B5EF4-FFF2-40B4-BE49-F238E27FC236}">
                <a16:creationId xmlns:a16="http://schemas.microsoft.com/office/drawing/2014/main" id="{767C4A6C-9B6B-4F9C-58F8-2F27B61B67DC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2154" y="1806630"/>
            <a:ext cx="3749846" cy="5051370"/>
          </a:xfrm>
          <a:blipFill dpi="0" rotWithShape="1">
            <a:blip r:embed="rId3">
              <a:alphaModFix amt="95000"/>
            </a:blip>
            <a:srcRect/>
            <a:tile tx="0" ty="0" sx="100000" sy="100000" flip="none" algn="ctr"/>
          </a:blipFill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3B192A-8EC1-ED9F-F77E-6AED098E7D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63628" y="2842765"/>
            <a:ext cx="7549371" cy="3152999"/>
          </a:xfrm>
        </p:spPr>
        <p:txBody>
          <a:bodyPr>
            <a:normAutofit lnSpcReduction="10000"/>
          </a:bodyPr>
          <a:lstStyle/>
          <a:p>
            <a:r>
              <a:rPr lang="en-US" sz="3600" dirty="0">
                <a:latin typeface="Baskerville Old Face" panose="02020602080505020303" pitchFamily="18" charset="0"/>
              </a:rPr>
              <a:t>-Wizards of the Coast: including Dungeons &amp; Dragons, Magic, and Magic the Gathering</a:t>
            </a:r>
          </a:p>
          <a:p>
            <a:r>
              <a:rPr lang="en-US" sz="3600" dirty="0">
                <a:latin typeface="Baskerville Old Face" panose="02020602080505020303" pitchFamily="18" charset="0"/>
              </a:rPr>
              <a:t>-Iron Crown Enterprises: </a:t>
            </a:r>
            <a:r>
              <a:rPr lang="en-US" sz="3600" dirty="0" err="1">
                <a:latin typeface="Baskerville Old Face" panose="02020602080505020303" pitchFamily="18" charset="0"/>
              </a:rPr>
              <a:t>Rolemaster</a:t>
            </a:r>
            <a:r>
              <a:rPr lang="en-US" sz="3600" dirty="0">
                <a:latin typeface="Baskerville Old Face" panose="02020602080505020303" pitchFamily="18" charset="0"/>
              </a:rPr>
              <a:t>, </a:t>
            </a:r>
            <a:r>
              <a:rPr lang="en-US" sz="3600" dirty="0" err="1">
                <a:latin typeface="Baskerville Old Face" panose="02020602080505020303" pitchFamily="18" charset="0"/>
              </a:rPr>
              <a:t>etc</a:t>
            </a:r>
            <a:r>
              <a:rPr lang="en-US" sz="3600" dirty="0">
                <a:latin typeface="Baskerville Old Face" panose="02020602080505020303" pitchFamily="18" charset="0"/>
              </a:rPr>
              <a:t>…</a:t>
            </a:r>
          </a:p>
          <a:p>
            <a:r>
              <a:rPr lang="en-US" sz="3600" dirty="0">
                <a:latin typeface="Baskerville Old Face" panose="02020602080505020303" pitchFamily="18" charset="0"/>
              </a:rPr>
              <a:t>-Blizzard: World of Warcraft, </a:t>
            </a:r>
            <a:r>
              <a:rPr lang="en-US" sz="3600" dirty="0" err="1">
                <a:latin typeface="Baskerville Old Face" panose="02020602080505020303" pitchFamily="18" charset="0"/>
              </a:rPr>
              <a:t>etc</a:t>
            </a:r>
            <a:r>
              <a:rPr lang="en-US" sz="3600" dirty="0">
                <a:latin typeface="Baskerville Old Face" panose="02020602080505020303" pitchFamily="18" charset="0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41489853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14DCAC-1748-4CBD-1EA1-0E7106266F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5813" y="1880964"/>
            <a:ext cx="5471314" cy="813142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chemeClr val="accent2">
                    <a:lumMod val="50000"/>
                  </a:schemeClr>
                </a:solidFill>
                <a:latin typeface="Baskerville Old Face" panose="02020602080505020303" pitchFamily="18" charset="0"/>
              </a:rPr>
              <a:t>Artistic Opportunities</a:t>
            </a:r>
          </a:p>
        </p:txBody>
      </p:sp>
      <p:pic>
        <p:nvPicPr>
          <p:cNvPr id="6" name="Picture Placeholder 5" descr="A person painting a statue&#10;&#10;AI-generated content may be incorrect.">
            <a:extLst>
              <a:ext uri="{FF2B5EF4-FFF2-40B4-BE49-F238E27FC236}">
                <a16:creationId xmlns:a16="http://schemas.microsoft.com/office/drawing/2014/main" id="{3E5CEE61-5F5F-5797-2F3E-783FEE16504A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54" r="5154"/>
          <a:stretch>
            <a:fillRect/>
          </a:stretch>
        </p:blipFill>
        <p:spPr>
          <a:xfrm>
            <a:off x="268288" y="1881188"/>
            <a:ext cx="6172200" cy="4873625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4AB364-E393-C470-91A3-0902E04816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369143" y="2878213"/>
            <a:ext cx="3932237" cy="4060707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Baskerville Old Face" panose="02020602080505020303" pitchFamily="18" charset="0"/>
              </a:rPr>
              <a:t>Game Development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Baskerville Old Face" panose="02020602080505020303" pitchFamily="18" charset="0"/>
              </a:rPr>
              <a:t>Module Creation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Baskerville Old Face" panose="02020602080505020303" pitchFamily="18" charset="0"/>
              </a:rPr>
              <a:t>Mini Production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Baskerville Old Face" panose="02020602080505020303" pitchFamily="18" charset="0"/>
              </a:rPr>
              <a:t>Graphic Design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Baskerville Old Face" panose="02020602080505020303" pitchFamily="18" charset="0"/>
              </a:rPr>
              <a:t>Cover Art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Baskerville Old Face" panose="02020602080505020303" pitchFamily="18" charset="0"/>
              </a:rPr>
              <a:t>3D Modeling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57065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6E0136-110B-BCE9-1257-BD2BA7AFB4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222" y="1896306"/>
            <a:ext cx="5346220" cy="650513"/>
          </a:xfrm>
        </p:spPr>
        <p:txBody>
          <a:bodyPr>
            <a:noAutofit/>
          </a:bodyPr>
          <a:lstStyle/>
          <a:p>
            <a:r>
              <a:rPr lang="en-US" sz="4400" dirty="0">
                <a:solidFill>
                  <a:schemeClr val="accent2">
                    <a:lumMod val="50000"/>
                  </a:schemeClr>
                </a:solidFill>
                <a:latin typeface="Baskerville Old Face" panose="02020602080505020303" pitchFamily="18" charset="0"/>
              </a:rPr>
              <a:t>Finding your </a:t>
            </a:r>
            <a:r>
              <a:rPr lang="en-US" sz="4400" i="1" dirty="0">
                <a:solidFill>
                  <a:schemeClr val="accent2">
                    <a:lumMod val="50000"/>
                  </a:schemeClr>
                </a:solidFill>
                <a:latin typeface="Baskerville Old Face" panose="02020602080505020303" pitchFamily="18" charset="0"/>
              </a:rPr>
              <a:t>Weird</a:t>
            </a:r>
          </a:p>
        </p:txBody>
      </p:sp>
      <p:pic>
        <p:nvPicPr>
          <p:cNvPr id="6" name="Picture Placeholder 5" descr="A person standing next to a person in a garment">
            <a:extLst>
              <a:ext uri="{FF2B5EF4-FFF2-40B4-BE49-F238E27FC236}">
                <a16:creationId xmlns:a16="http://schemas.microsoft.com/office/drawing/2014/main" id="{EE03C1CC-7FAD-5277-DBD0-D235C3FC5B15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0" r="5090"/>
          <a:stretch>
            <a:fillRect/>
          </a:stretch>
        </p:blipFill>
        <p:spPr>
          <a:xfrm>
            <a:off x="5821363" y="1897063"/>
            <a:ext cx="6172200" cy="4873625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B8FEF2-C046-62B7-F085-1471337B22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7222" y="2657283"/>
            <a:ext cx="5346220" cy="3909213"/>
          </a:xfrm>
        </p:spPr>
        <p:txBody>
          <a:bodyPr>
            <a:normAutofit fontScale="92500" lnSpcReduction="2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900" dirty="0">
                <a:latin typeface="Baskerville Old Face" panose="02020602080505020303" pitchFamily="18" charset="0"/>
              </a:rPr>
              <a:t>Which Game Strikes Your Fancy?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900" dirty="0">
                <a:solidFill>
                  <a:schemeClr val="accent2">
                    <a:lumMod val="50000"/>
                  </a:schemeClr>
                </a:solidFill>
                <a:latin typeface="Baskerville Old Face" panose="02020602080505020303" pitchFamily="18" charset="0"/>
              </a:rPr>
              <a:t>Who Else Geeks Out Over It?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2800" dirty="0">
                <a:latin typeface="Baskerville Old Face" panose="02020602080505020303" pitchFamily="18" charset="0"/>
              </a:rPr>
              <a:t>Friends &amp; Family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2800" dirty="0">
                <a:solidFill>
                  <a:schemeClr val="accent2">
                    <a:lumMod val="50000"/>
                  </a:schemeClr>
                </a:solidFill>
                <a:latin typeface="Baskerville Old Face" panose="02020602080505020303" pitchFamily="18" charset="0"/>
              </a:rPr>
              <a:t>Public Library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2800" dirty="0">
                <a:latin typeface="Baskerville Old Face" panose="02020602080505020303" pitchFamily="18" charset="0"/>
              </a:rPr>
              <a:t>Gaming Stores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2800" dirty="0">
                <a:solidFill>
                  <a:schemeClr val="accent2">
                    <a:lumMod val="50000"/>
                  </a:schemeClr>
                </a:solidFill>
                <a:latin typeface="Baskerville Old Face" panose="02020602080505020303" pitchFamily="18" charset="0"/>
              </a:rPr>
              <a:t>Comic Cons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2800" dirty="0">
                <a:latin typeface="Baskerville Old Face" panose="02020602080505020303" pitchFamily="18" charset="0"/>
              </a:rPr>
              <a:t>Online (Discord, </a:t>
            </a:r>
            <a:r>
              <a:rPr lang="en-US" sz="2800" dirty="0" err="1">
                <a:latin typeface="Baskerville Old Face" panose="02020602080505020303" pitchFamily="18" charset="0"/>
              </a:rPr>
              <a:t>etc</a:t>
            </a:r>
            <a:r>
              <a:rPr lang="en-US" sz="2800" dirty="0">
                <a:latin typeface="Baskerville Old Face" panose="02020602080505020303" pitchFamily="18" charset="0"/>
              </a:rPr>
              <a:t>…)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86915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744796-C10D-1770-7265-73C0033834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3539" y="975151"/>
            <a:ext cx="5183199" cy="1600200"/>
          </a:xfrm>
        </p:spPr>
        <p:txBody>
          <a:bodyPr>
            <a:normAutofit/>
          </a:bodyPr>
          <a:lstStyle/>
          <a:p>
            <a:pPr algn="ctr"/>
            <a:r>
              <a:rPr lang="en-US" sz="4800" dirty="0">
                <a:latin typeface="Baskerville Old Face" panose="02020602080505020303" pitchFamily="18" charset="0"/>
              </a:rPr>
              <a:t>Learning the Rules</a:t>
            </a:r>
          </a:p>
        </p:txBody>
      </p:sp>
      <p:pic>
        <p:nvPicPr>
          <p:cNvPr id="6" name="Picture Placeholder 5" descr="A desk with books and other objects on it&#10;&#10;AI-generated content may be incorrect.">
            <a:extLst>
              <a:ext uri="{FF2B5EF4-FFF2-40B4-BE49-F238E27FC236}">
                <a16:creationId xmlns:a16="http://schemas.microsoft.com/office/drawing/2014/main" id="{C4C157C7-8D3A-D5B1-CB04-B1F2EB123470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8" r="2508"/>
          <a:stretch>
            <a:fillRect/>
          </a:stretch>
        </p:blipFill>
        <p:spPr>
          <a:xfrm>
            <a:off x="138966" y="1896306"/>
            <a:ext cx="6218712" cy="4910351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2ED26A-DA51-4603-E89D-E2C1F545F1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65397" y="2869923"/>
            <a:ext cx="5373442" cy="3811588"/>
          </a:xfrm>
        </p:spPr>
        <p:txBody>
          <a:bodyPr>
            <a:norm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3600" dirty="0">
                <a:latin typeface="Baskerville Old Face" panose="02020602080505020303" pitchFamily="18" charset="0"/>
              </a:rPr>
              <a:t>Don’t Sweat It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3600" dirty="0">
                <a:latin typeface="Baskerville Old Face" panose="02020602080505020303" pitchFamily="18" charset="0"/>
              </a:rPr>
              <a:t>Most Players Are Happy to Help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3600" dirty="0">
                <a:latin typeface="Baskerville Old Face" panose="02020602080505020303" pitchFamily="18" charset="0"/>
              </a:rPr>
              <a:t>Do Your Part-Buy the Books, Pay Attention</a:t>
            </a:r>
          </a:p>
        </p:txBody>
      </p:sp>
    </p:spTree>
    <p:extLst>
      <p:ext uri="{BB962C8B-B14F-4D97-AF65-F5344CB8AC3E}">
        <p14:creationId xmlns:p14="http://schemas.microsoft.com/office/powerpoint/2010/main" val="20809596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748E36-9B02-928E-CF8A-122E904E47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275" y="1353190"/>
            <a:ext cx="5348713" cy="1600200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latin typeface="Baskerville Old Face" panose="02020602080505020303" pitchFamily="18" charset="0"/>
              </a:rPr>
              <a:t>A, B, C’s of Homebrewing</a:t>
            </a:r>
          </a:p>
        </p:txBody>
      </p:sp>
      <p:pic>
        <p:nvPicPr>
          <p:cNvPr id="6" name="Picture Placeholder 5" descr="A person in a blue shirt&#10;&#10;AI-generated content may be incorrect.">
            <a:extLst>
              <a:ext uri="{FF2B5EF4-FFF2-40B4-BE49-F238E27FC236}">
                <a16:creationId xmlns:a16="http://schemas.microsoft.com/office/drawing/2014/main" id="{E5A2C99E-2C98-B39D-A849-D15C3D625AFA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2715" y="1785843"/>
            <a:ext cx="4729285" cy="5072158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35666B-F594-D625-AA40-AB46808AB4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28518" y="3234409"/>
            <a:ext cx="5340083" cy="3811588"/>
          </a:xfrm>
        </p:spPr>
        <p:txBody>
          <a:bodyPr>
            <a:norm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600" dirty="0">
                <a:latin typeface="Baskerville Old Face" panose="02020602080505020303" pitchFamily="18" charset="0"/>
              </a:rPr>
              <a:t>Always keep your players in mind (they’re your audience)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600" dirty="0">
                <a:latin typeface="Baskerville Old Face" panose="02020602080505020303" pitchFamily="18" charset="0"/>
              </a:rPr>
              <a:t>Borders (what are they?)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600" dirty="0">
                <a:latin typeface="Baskerville Old Face" panose="02020602080505020303" pitchFamily="18" charset="0"/>
              </a:rPr>
              <a:t>Consider your </a:t>
            </a:r>
            <a:r>
              <a:rPr lang="en-US" sz="3600" dirty="0" err="1">
                <a:latin typeface="Baskerville Old Face" panose="02020602080505020303" pitchFamily="18" charset="0"/>
              </a:rPr>
              <a:t>badguy</a:t>
            </a:r>
            <a:endParaRPr lang="en-US" sz="3600" dirty="0"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94290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7F453-3E7C-4B74-EF9A-659CD8F6EE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42016"/>
            <a:ext cx="3932237" cy="1600200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chemeClr val="accent2">
                    <a:lumMod val="50000"/>
                  </a:schemeClr>
                </a:solidFill>
                <a:latin typeface="Baskerville Old Face" panose="02020602080505020303" pitchFamily="18" charset="0"/>
              </a:rPr>
              <a:t>Charts &amp; Chance</a:t>
            </a:r>
          </a:p>
        </p:txBody>
      </p:sp>
      <p:pic>
        <p:nvPicPr>
          <p:cNvPr id="6" name="Picture Placeholder 5" descr="A chart with text on it&#10;&#10;AI-generated content may be incorrect.">
            <a:extLst>
              <a:ext uri="{FF2B5EF4-FFF2-40B4-BE49-F238E27FC236}">
                <a16:creationId xmlns:a16="http://schemas.microsoft.com/office/drawing/2014/main" id="{786C2128-017A-BCBE-D1D1-680C9EADC4FE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2237" y="1767431"/>
            <a:ext cx="8259763" cy="5090569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EAFC95-1CC6-AA15-6265-48691BF4B9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0" y="2620462"/>
            <a:ext cx="3932237" cy="4237538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Baskerville Old Face" panose="02020602080505020303" pitchFamily="18" charset="0"/>
              </a:rPr>
              <a:t>Having an iron grip on your story isn’t required.</a:t>
            </a:r>
          </a:p>
          <a:p>
            <a:r>
              <a:rPr lang="en-US" sz="3600" dirty="0">
                <a:latin typeface="Baskerville Old Face" panose="02020602080505020303" pitchFamily="18" charset="0"/>
              </a:rPr>
              <a:t>It can actually cause you to miss some wonderful creative </a:t>
            </a:r>
            <a:r>
              <a:rPr lang="en-US" sz="3600" dirty="0" err="1">
                <a:latin typeface="Baskerville Old Face" panose="02020602080505020303" pitchFamily="18" charset="0"/>
              </a:rPr>
              <a:t>opportunies</a:t>
            </a:r>
            <a:r>
              <a:rPr lang="en-US" sz="3600" dirty="0">
                <a:latin typeface="Baskerville Old Face" panose="02020602080505020303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42174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535D0E-23DE-344A-A826-3A214DB138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6362" y="6585425"/>
            <a:ext cx="3932237" cy="80547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6" name="Picture Placeholder 5" descr="A black and white text on a white background&#10;&#10;AI-generated content may be incorrect.">
            <a:extLst>
              <a:ext uri="{FF2B5EF4-FFF2-40B4-BE49-F238E27FC236}">
                <a16:creationId xmlns:a16="http://schemas.microsoft.com/office/drawing/2014/main" id="{BFE24B1E-360D-2002-B39D-84D12DD52D73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82724"/>
            <a:ext cx="12198138" cy="3475276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C417D7-E3C9-BB9E-20DF-30174995FD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5633" y="1830334"/>
            <a:ext cx="11949537" cy="1422230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Baskerville Old Face" panose="02020602080505020303" pitchFamily="18" charset="0"/>
              </a:rPr>
              <a:t>For example; a dice roll of -50 to -75 would result in wind speeds of 48 to 55 mph, waves 20 to 30 ft. in height, seldom experienced on land, trees broken or uprooted, and considerable structural damage occurs.</a:t>
            </a:r>
          </a:p>
        </p:txBody>
      </p:sp>
    </p:spTree>
    <p:extLst>
      <p:ext uri="{BB962C8B-B14F-4D97-AF65-F5344CB8AC3E}">
        <p14:creationId xmlns:p14="http://schemas.microsoft.com/office/powerpoint/2010/main" val="2275470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045974-E408-071D-AE0B-609E3C6B62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-98959"/>
            <a:ext cx="12191999" cy="3629473"/>
          </a:xfrm>
        </p:spPr>
        <p:txBody>
          <a:bodyPr>
            <a:normAutofit/>
          </a:bodyPr>
          <a:lstStyle/>
          <a:p>
            <a:r>
              <a:rPr lang="en-US" sz="3600" b="1" dirty="0">
                <a:latin typeface="Baskerville Old Face" panose="02020602080505020303" pitchFamily="18" charset="0"/>
              </a:rPr>
              <a:t>DO NOT railroad your players… or your characters. I don’t know anyone that enjoys having the physics of the universe changed just to force them into a situation.</a:t>
            </a:r>
          </a:p>
        </p:txBody>
      </p:sp>
      <p:pic>
        <p:nvPicPr>
          <p:cNvPr id="6" name="Picture Placeholder 5" descr="A sunset over water&#10;&#10;AI-generated content may be incorrect.">
            <a:extLst>
              <a:ext uri="{FF2B5EF4-FFF2-40B4-BE49-F238E27FC236}">
                <a16:creationId xmlns:a16="http://schemas.microsoft.com/office/drawing/2014/main" id="{B01FE4D6-70E4-98A7-1793-ED58932A4910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0750" y="3619500"/>
            <a:ext cx="6191250" cy="3238500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1B863C-9298-D781-1F1D-CD398EC099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" y="3619500"/>
            <a:ext cx="6000750" cy="3149515"/>
          </a:xfrm>
        </p:spPr>
        <p:txBody>
          <a:bodyPr>
            <a:normAutofit lnSpcReduction="10000"/>
          </a:bodyPr>
          <a:lstStyle/>
          <a:p>
            <a:r>
              <a:rPr lang="en-US" sz="3200" dirty="0">
                <a:latin typeface="Baskerville Old Face" panose="02020602080505020303" pitchFamily="18" charset="0"/>
              </a:rPr>
              <a:t>A good DM/GM gives their players agency, some modicum of control over their environment.</a:t>
            </a:r>
          </a:p>
          <a:p>
            <a:r>
              <a:rPr lang="en-US" sz="3200" dirty="0">
                <a:latin typeface="Baskerville Old Face" panose="02020602080505020303" pitchFamily="18" charset="0"/>
              </a:rPr>
              <a:t>A good writer does the same for their characters.</a:t>
            </a:r>
          </a:p>
          <a:p>
            <a:r>
              <a:rPr lang="en-US" sz="3200" dirty="0">
                <a:latin typeface="Baskerville Old Face" panose="02020602080505020303" pitchFamily="18" charset="0"/>
              </a:rPr>
              <a:t>*And players can help you test-drive a plot point.</a:t>
            </a:r>
          </a:p>
        </p:txBody>
      </p:sp>
    </p:spTree>
    <p:extLst>
      <p:ext uri="{BB962C8B-B14F-4D97-AF65-F5344CB8AC3E}">
        <p14:creationId xmlns:p14="http://schemas.microsoft.com/office/powerpoint/2010/main" val="41598973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DDC35D-1996-75DB-ABEB-D72AF424E2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4066" y="825414"/>
            <a:ext cx="8837934" cy="1600200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chemeClr val="accent2">
                    <a:lumMod val="50000"/>
                  </a:schemeClr>
                </a:solidFill>
                <a:latin typeface="Baskerville Old Face" panose="02020602080505020303" pitchFamily="18" charset="0"/>
              </a:rPr>
              <a:t>Busting the Block</a:t>
            </a:r>
          </a:p>
        </p:txBody>
      </p:sp>
      <p:pic>
        <p:nvPicPr>
          <p:cNvPr id="6" name="Picture Placeholder 5" descr="A person in a red shirt&#10;&#10;AI-generated content may be incorrect.">
            <a:extLst>
              <a:ext uri="{FF2B5EF4-FFF2-40B4-BE49-F238E27FC236}">
                <a16:creationId xmlns:a16="http://schemas.microsoft.com/office/drawing/2014/main" id="{96AC7474-7414-24D9-BEBF-C797F01DD250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186" y="1812965"/>
            <a:ext cx="3230880" cy="4957382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F8F347-1FB2-2CD2-3A7E-C520737D27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534862" y="2957993"/>
            <a:ext cx="8576911" cy="4751302"/>
          </a:xfrm>
        </p:spPr>
        <p:txBody>
          <a:bodyPr>
            <a:normAutofit/>
          </a:bodyPr>
          <a:lstStyle/>
          <a:p>
            <a:pPr marL="457200" indent="-457200" algn="ctr">
              <a:buFont typeface="Wingdings" panose="05000000000000000000" pitchFamily="2" charset="2"/>
              <a:buChar char="v"/>
            </a:pPr>
            <a:r>
              <a:rPr lang="en-US" sz="3200" b="1" dirty="0">
                <a:latin typeface="Baskerville Old Face" panose="02020602080505020303" pitchFamily="18" charset="0"/>
              </a:rPr>
              <a:t>What Does Your Audience Want?</a:t>
            </a:r>
          </a:p>
          <a:p>
            <a:pPr marL="457200" indent="-457200" algn="ctr">
              <a:buFont typeface="Wingdings" panose="05000000000000000000" pitchFamily="2" charset="2"/>
              <a:buChar char="v"/>
            </a:pPr>
            <a:r>
              <a:rPr lang="en-US" sz="3200" b="1" dirty="0">
                <a:latin typeface="Baskerville Old Face" panose="02020602080505020303" pitchFamily="18" charset="0"/>
              </a:rPr>
              <a:t>Who Are Your Characters?</a:t>
            </a:r>
          </a:p>
          <a:p>
            <a:pPr marL="457200" indent="-457200" algn="ctr">
              <a:buFont typeface="Wingdings" panose="05000000000000000000" pitchFamily="2" charset="2"/>
              <a:buChar char="v"/>
            </a:pPr>
            <a:r>
              <a:rPr lang="en-US" sz="3200" b="1" dirty="0">
                <a:latin typeface="Baskerville Old Face" panose="02020602080505020303" pitchFamily="18" charset="0"/>
              </a:rPr>
              <a:t>Why Are They Doing What They’re Doing?</a:t>
            </a:r>
          </a:p>
          <a:p>
            <a:pPr marL="457200" indent="-457200" algn="ctr">
              <a:buFont typeface="Wingdings" panose="05000000000000000000" pitchFamily="2" charset="2"/>
              <a:buChar char="v"/>
            </a:pPr>
            <a:r>
              <a:rPr lang="en-US" sz="3200" b="1" dirty="0">
                <a:latin typeface="Baskerville Old Face" panose="02020602080505020303" pitchFamily="18" charset="0"/>
              </a:rPr>
              <a:t>What Are The Bad Guys Up To?</a:t>
            </a:r>
          </a:p>
          <a:p>
            <a:pPr marL="457200" indent="-457200" algn="ctr">
              <a:buFont typeface="Wingdings" panose="05000000000000000000" pitchFamily="2" charset="2"/>
              <a:buChar char="v"/>
            </a:pPr>
            <a:r>
              <a:rPr lang="en-US" sz="3200" b="1" dirty="0">
                <a:latin typeface="Baskerville Old Face" panose="02020602080505020303" pitchFamily="18" charset="0"/>
              </a:rPr>
              <a:t>What Are The Ripple Effects Of Their Actions?</a:t>
            </a:r>
          </a:p>
          <a:p>
            <a:pPr marL="457200" indent="-457200" algn="ctr">
              <a:buFont typeface="Wingdings" panose="05000000000000000000" pitchFamily="2" charset="2"/>
              <a:buChar char="v"/>
            </a:pPr>
            <a:r>
              <a:rPr lang="en-US" sz="3200" b="1" dirty="0">
                <a:latin typeface="Baskerville Old Face" panose="02020602080505020303" pitchFamily="18" charset="0"/>
              </a:rPr>
              <a:t>What Are Their Hard Moral Lines They Won’t Cross?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endParaRPr lang="en-US" sz="3200" dirty="0"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80186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433A0A-A0B8-1EDA-1628-637C44CB95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35879"/>
            <a:ext cx="5931892" cy="1600200"/>
          </a:xfrm>
        </p:spPr>
        <p:txBody>
          <a:bodyPr>
            <a:normAutofit/>
          </a:bodyPr>
          <a:lstStyle/>
          <a:p>
            <a:pPr algn="ctr"/>
            <a:r>
              <a:rPr lang="en-US" sz="4400" dirty="0">
                <a:latin typeface="Baskerville Old Face" panose="02020602080505020303" pitchFamily="18" charset="0"/>
              </a:rPr>
              <a:t>Why Are You Here?</a:t>
            </a:r>
          </a:p>
        </p:txBody>
      </p:sp>
      <p:pic>
        <p:nvPicPr>
          <p:cNvPr id="6" name="Picture Placeholder 5" descr="A white background with black text">
            <a:extLst>
              <a:ext uri="{FF2B5EF4-FFF2-40B4-BE49-F238E27FC236}">
                <a16:creationId xmlns:a16="http://schemas.microsoft.com/office/drawing/2014/main" id="{B89CDAC1-E07F-801E-2966-7AA3D463606A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20" b="10520"/>
          <a:stretch>
            <a:fillRect/>
          </a:stretch>
        </p:blipFill>
        <p:spPr>
          <a:xfrm>
            <a:off x="5932488" y="1878013"/>
            <a:ext cx="6172200" cy="4873625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6C0754-10C5-91D9-07A4-D53EAC8165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0" y="3699892"/>
            <a:ext cx="5931892" cy="3993880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latin typeface="Baskerville Old Face" panose="02020602080505020303" pitchFamily="18" charset="0"/>
              </a:rPr>
              <a:t>Don’t bother reading this part.</a:t>
            </a:r>
          </a:p>
          <a:p>
            <a:pPr algn="ctr"/>
            <a:r>
              <a:rPr lang="en-US" sz="3600" dirty="0">
                <a:latin typeface="Baskerville Old Face" panose="02020602080505020303" pitchFamily="18" charset="0"/>
              </a:rPr>
              <a:t>You’re supposed to ask me questions now.</a:t>
            </a:r>
          </a:p>
        </p:txBody>
      </p:sp>
    </p:spTree>
    <p:extLst>
      <p:ext uri="{BB962C8B-B14F-4D97-AF65-F5344CB8AC3E}">
        <p14:creationId xmlns:p14="http://schemas.microsoft.com/office/powerpoint/2010/main" val="21831381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28E7EB-BA37-7149-E2E4-0B59AAB77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3385" y="1066686"/>
            <a:ext cx="8625191" cy="1600200"/>
          </a:xfrm>
        </p:spPr>
        <p:txBody>
          <a:bodyPr>
            <a:normAutofit/>
          </a:bodyPr>
          <a:lstStyle/>
          <a:p>
            <a:pPr algn="ctr"/>
            <a:r>
              <a:rPr lang="en-US" sz="5400" b="1" dirty="0">
                <a:latin typeface="Baskerville Old Face" panose="02020602080505020303" pitchFamily="18" charset="0"/>
              </a:rPr>
              <a:t>Lords of Order &amp; Chaos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37110987-D39E-3CB1-F15D-C769B173A047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9748" y="1866786"/>
            <a:ext cx="3373637" cy="4935765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18DE91-A29C-F344-A3CC-4AA386A53C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503386" y="2849562"/>
            <a:ext cx="8688614" cy="3869008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Baskerville Old Face" panose="02020602080505020303" pitchFamily="18" charset="0"/>
              </a:rPr>
              <a:t>Free e-book through Kindle/Amazon today.</a:t>
            </a:r>
          </a:p>
          <a:p>
            <a:r>
              <a:rPr lang="en-US" sz="4000" dirty="0">
                <a:latin typeface="Baskerville Old Face" panose="02020602080505020303" pitchFamily="18" charset="0"/>
              </a:rPr>
              <a:t>R. J. Hanson</a:t>
            </a:r>
          </a:p>
          <a:p>
            <a:r>
              <a:rPr lang="en-US" sz="4000" dirty="0">
                <a:solidFill>
                  <a:schemeClr val="accent2">
                    <a:lumMod val="50000"/>
                  </a:schemeClr>
                </a:solidFill>
                <a:latin typeface="Baskerville Old Face" panose="02020602080505020303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rj@bloodlinesreforged.com</a:t>
            </a:r>
            <a:endParaRPr lang="en-US" sz="4000" dirty="0">
              <a:solidFill>
                <a:schemeClr val="accent2">
                  <a:lumMod val="50000"/>
                </a:schemeClr>
              </a:solidFill>
              <a:latin typeface="Baskerville Old Face" panose="02020602080505020303" pitchFamily="18" charset="0"/>
            </a:endParaRPr>
          </a:p>
          <a:p>
            <a:r>
              <a:rPr lang="en-US" sz="4000" dirty="0">
                <a:latin typeface="Baskerville Old Face" panose="02020602080505020303" pitchFamily="18" charset="0"/>
              </a:rPr>
              <a:t>Facebook </a:t>
            </a:r>
            <a:r>
              <a:rPr lang="en-US" sz="3500" dirty="0">
                <a:solidFill>
                  <a:schemeClr val="accent2">
                    <a:lumMod val="50000"/>
                  </a:schemeClr>
                </a:solidFill>
                <a:latin typeface="Baskerville Old Face" panose="02020602080505020303" pitchFamily="18" charset="0"/>
              </a:rPr>
              <a:t>www.facebook.com/groups/bloodlinesreforged</a:t>
            </a:r>
          </a:p>
          <a:p>
            <a:endParaRPr lang="en-US" sz="4000" dirty="0"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75077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337</TotalTime>
  <Words>471</Words>
  <Application>Microsoft Office PowerPoint</Application>
  <PresentationFormat>Widescreen</PresentationFormat>
  <Paragraphs>67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Aptos</vt:lpstr>
      <vt:lpstr>Aptos Display</vt:lpstr>
      <vt:lpstr>Arial</vt:lpstr>
      <vt:lpstr>Baskerville Old Face</vt:lpstr>
      <vt:lpstr>Wingdings</vt:lpstr>
      <vt:lpstr>Office Theme</vt:lpstr>
      <vt:lpstr>Utilizing RPG's in Creative Writing</vt:lpstr>
      <vt:lpstr>First, a bit about your Supreme Pontiff  (for this presentation, anyway)</vt:lpstr>
      <vt:lpstr>PowerPoint Presentation</vt:lpstr>
      <vt:lpstr>The Industry of Imagination</vt:lpstr>
      <vt:lpstr>Artistic Opportunities</vt:lpstr>
      <vt:lpstr>Finding your Weird</vt:lpstr>
      <vt:lpstr>Learning the Rules</vt:lpstr>
      <vt:lpstr>A, B, C’s of Homebrewing</vt:lpstr>
      <vt:lpstr>Charts &amp; Chance</vt:lpstr>
      <vt:lpstr>PowerPoint Presentation</vt:lpstr>
      <vt:lpstr>DO NOT railroad your players… or your characters. I don’t know anyone that enjoys having the physics of the universe changed just to force them into a situation.</vt:lpstr>
      <vt:lpstr>Busting the Block</vt:lpstr>
      <vt:lpstr>Why Are You Here?</vt:lpstr>
      <vt:lpstr>Lords of Order &amp; Chaos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RJ Hanson</dc:creator>
  <cp:lastModifiedBy>RJ Hanson</cp:lastModifiedBy>
  <cp:revision>11</cp:revision>
  <dcterms:created xsi:type="dcterms:W3CDTF">2025-09-21T15:05:10Z</dcterms:created>
  <dcterms:modified xsi:type="dcterms:W3CDTF">2026-09-19T15:37:04Z</dcterms:modified>
</cp:coreProperties>
</file>